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17:51:48.509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3988 0,'-6'14,"-1"-1,0 0,-1 0,-1 0,0-1,0-1,-1 0,-10 9,-10 12,-43 55,29-32,-3-2,-2-3,-20 15,34-36,-1-2,-1-2,-1-1,-30 12,-22 11,-53 24,117-60,0-1,-1-1,0-2,-20 3,-212 23,172-19,0-5,-36-2,-177-7,159-2,57-2,1-4,-40-11,-69-7,130 21,-111-10,-22 7,103 7,-149 4,215-1,0 2,1 0,-1 2,1 1,0 1,1 0,-20 12,-22 15,1 2,0 5,-68 40,-47 24,161-95</inkml:trace>
  <inkml:trace contextRef="#ctx0" brushRef="#br0" timeOffset="4415.19">5728 414,'-24'21,"-1"0,-1-2,0-1,-24 12,-24 17,33-15,1 1,3 3,0 1,-30 41,24-28,-42 48,-5-5,-4-3,-48 33,73-72,25-20,2 2,-34 34,63-54,1 0,1 1,0 1,1-1,1 2,0-1,1 1,0 1,2-1,-4 12,-25 75,24-75,1 0,1 1,2 0,1 0,1 0,-1 21,8 108,1-66,-6 19,2-88,-1 0,-1 0,-2 0,0 0,-1-1,-1 0,-1 0,-1-1,-1 0,-7 9,-11 19,3 0,-1 5,-3 7,-7 7,-30 41,-57 70,100-148,-2-1,-1-2,-6 5,20-22,-1-1,0 0,0-1,-1-1,0 0,0-1,-1 0,-14 4,21-9,0 0,0 1,0 0,1 1,-1-1,1 2,0-1,0 1,0 0,1 0,0 0,-3 4,-7 12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17:52:07.632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 0,'0'16,"2"0,0-1,1 1,0-1,1 1,4 9,10 21,12 18,-28-60,13 26,2 0,1-2,2 0,0-1,2-1,1-1,1-1,17 14,2-4,1-2,1-2,2-1,1-3,3-1,-3-5,0-3,1-1,1-3,1-2,4-1,28 11,-56-13,1-2,0 0,4-1,42-1,42-3,-65-3,0 3,1 2,-2 2,30 8,-2 5,-1 5,10 6,-59-18,-1 1,0 1,-1 1,0 2,-1 0,-1 2,8 8,-26-20,1 0,-1 1,0 0,-1 0,0 0,0 1,0-1,-1 1,0 1,1 5,1 5,-2 0,0 0,-1 0,-1 7,3 0,1 0,1 0,2-1,0 0,1-1,2 0,0 0,4 3,24 50,-26-39,-9-9</inkml:trace>
  <inkml:trace contextRef="#ctx0" brushRef="#br0" timeOffset="6169.52">2982 0,'70'7,"-27"-2,131 18,77 24,174 54,-243-56,-102-28,0-4,0-3,19-3,243-2,611-8,-908 3,0 3,-1 1,0 3,0 1,-1 2,0 2,0 2,-2 2,0 2,27 16,13 13,-2 5,39 34,139 130,-203-168,131 119,73 92,-243-242,-1 0,-1 0,0 2,-1 0,-1 0,-1 1,-1 0,0 1,0 5,-3-9,0 0,1-1,1 0,1-1,0 0,1 0,0-1,1 0,2 1,26 24,1-1,12 7,27 25,-64-55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17:51:48.509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3988 0,'-6'14,"-1"-1,0 0,-1 0,-1 0,0-1,0-1,-1 0,-10 9,-10 12,-43 55,29-32,-3-2,-2-3,-20 15,34-36,-1-2,-1-2,-1-1,-30 12,-22 11,-53 24,117-60,0-1,-1-1,0-2,-20 3,-212 23,172-19,0-5,-36-2,-177-7,159-2,57-2,1-4,-40-11,-69-7,130 21,-111-10,-22 7,103 7,-149 4,215-1,0 2,1 0,-1 2,1 1,0 1,1 0,-20 12,-22 15,1 2,0 5,-68 40,-47 24,161-95</inkml:trace>
  <inkml:trace contextRef="#ctx0" brushRef="#br0" timeOffset="4415.19">5728 414,'-24'21,"-1"0,-1-2,0-1,-24 12,-24 17,33-15,1 1,3 3,0 1,-30 41,24-28,-42 48,-5-5,-4-3,-48 33,73-72,25-20,2 2,-34 34,63-54,1 0,1 1,0 1,1-1,1 2,0-1,1 1,0 1,2-1,-4 12,-25 75,24-75,1 0,1 1,2 0,1 0,1 0,-1 21,8 108,1-66,-6 19,2-88,-1 0,-1 0,-2 0,0 0,-1-1,-1 0,-1 0,-1-1,-1 0,-7 9,-11 19,3 0,-1 5,-3 7,-7 7,-30 41,-57 70,100-148,-2-1,-1-2,-6 5,20-22,-1-1,0 0,0-1,-1-1,0 0,0-1,-1 0,-14 4,21-9,0 0,0 1,0 0,1 1,-1-1,1 2,0-1,0 1,0 0,1 0,0 0,-3 4,-7 12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17:52:07.632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 0,'0'16,"2"0,0-1,1 1,0-1,1 1,4 9,10 21,12 18,-28-60,13 26,2 0,1-2,2 0,0-1,2-1,1-1,1-1,17 14,2-4,1-2,1-2,2-1,1-3,3-1,-3-5,0-3,1-1,1-3,1-2,4-1,28 11,-56-13,1-2,0 0,4-1,42-1,42-3,-65-3,0 3,1 2,-2 2,30 8,-2 5,-1 5,10 6,-59-18,-1 1,0 1,-1 1,0 2,-1 0,-1 2,8 8,-26-20,1 0,-1 1,0 0,-1 0,0 0,0 1,0-1,-1 1,0 1,1 5,1 5,-2 0,0 0,-1 0,-1 7,3 0,1 0,1 0,2-1,0 0,1-1,2 0,0 0,4 3,24 50,-26-39,-9-9</inkml:trace>
  <inkml:trace contextRef="#ctx0" brushRef="#br0" timeOffset="6169.52">2982 0,'70'7,"-27"-2,131 18,77 24,174 54,-243-56,-102-28,0-4,0-3,19-3,243-2,611-8,-908 3,0 3,-1 1,0 3,0 1,-1 2,0 2,0 2,-2 2,0 2,27 16,13 13,-2 5,39 34,139 130,-203-168,131 119,73 92,-243-242,-1 0,-1 0,0 2,-1 0,-1 0,-1 1,-1 0,0 1,0 5,-3-9,0 0,1-1,1 0,1-1,0 0,1 0,0-1,1 0,2 1,26 24,1-1,12 7,27 25,-64-55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17:44:06.142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 8692,'425'2,"474"-4,-789-3,0-5,36-13,-83 9,-1-4,0-3,-1-3,43-26,-7-6,-2-6,72-63,-147 107,0-1,-1-2,-1 0,0-2,9-17,22-38,3-15,3-5,-5 9,-3-3,-3-2,2-19,74-189,-98 255,1 0,2 2,14-18,-2 2,4-14,42-109,-53 115,-3-1,-2-2,14-63,43-230,-18 71,-64 293,111-502,-82 345,3-14,9-137,7-278,-33 385,17-178,-17 249,26-113,-21 153,3 1,3 1,3 2,3 2,3 1,20-32,-2 17,2 3,4 3,58-71,78-80,8 10,209-181,-282 299,4 8,4 7,2 8,5 8,119-46,-189 100,1 4,20 0,-60 19,0 2,0 2,1 2,-1 2,35 5,-147 2,-188-7,238 0</inkml:trace>
  <inkml:trace contextRef="#ctx0" brushRef="#br0" timeOffset="3994.31">6359 0,'19'26,"-1"-2,20 19,-32-37,-1 0,1-1,1 0,-1 0,1-1,-1 0,1-1,0 0,2 0,7 3,0 1,1 0,-2 1,1 2,-1 0,0 1,-1 0,0 2,0 0,11 15,-24-27,1 1,-1 0,1-1,-1 1,1 0,-1 0,0 0,0 0,0 0,0 1,0-1,0 0,0 1,-1-1,1 1,-1-1,1 1,-1-1,0 1,0-1,0 1,0-1,0 1,0-1,0 1,-2 1,1 1,0-1,-1 0,0 0,0-1,0 1,0 0,-1-1,1 1,-1-1,1 0,-1 0,-2 1,-6 8,-18 18,-19 13,38-35,0-1,0 0,-1-1,0 0,0-1,0 0,-1-1,-14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03:20:12.44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3662,'181'-3,"-1"-9,0-7,114-30,-281 46,95-19,17-11,-94 24,0-2,0-1,-2-2,1 0,-2-2,7-7,-28 18,0 0,-1-1,0 0,0 0,0 0,-1-1,0 0,0 0,-1 0,0-1,0 1,-1-1,0 0,1-5,3-13,-2-1,-1 1,0-28,-2 33,30-471,-21-32,-12 396,1-226,5 240,5 1,7-10,-10 83,2 0,1 1,2 0,2 1,5-6,-5 16,1 0,1 1,2 0,0 2,2 0,22-21,42-33,13-4,73-69,-35 10,18-18,-115 125,1 1,1 2,12-5,-37 27,0 2,0-1,1 2,0 0,8-1,-67 12,0-3,-4-1,26-1,0 0,0-1,0-1,1-1,-1-1,1-1,0-1,0 0,1-2,-9-4,16 2,25 11,27 9,9 4,-27-9,0 2,-1 0,0 2,0 0,-1 1,0 1,8 6,-25-14,-1 0,1 1,-1-1,0 1,0-1,0 1,0 0,0-1,0 1,-1 0,1 0,-1 1,0-1,0 0,0 0,-1 0,1 1,-1-1,1 0,-1 1,0-1,-1 1,1 1,-2 11,-1-1,-1 1,0 0,-4 8,0 3,-25 76,-4-1,-22 37,38-93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3631E-1901-438C-963C-7D1C2CAD4A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28375E-6BD1-468B-B294-4A0D2D458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9F9C4-6770-4C3A-AF81-B5955562D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E7C1F-50E3-4B2A-87CF-B66986379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D7211-5C52-4C3D-BDB2-F496CE963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78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AE47E-ACD6-4DDA-9F89-23DD73063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B7BB84-1E3A-4A6E-8940-3C4B51EDD2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0F225-BA7E-4EB4-BD06-E28CBF482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40CD5-F88E-4F64-AC35-94FF59121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BA3B3-3482-45DA-BA2F-13F6B4664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4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D0A544-8736-4E84-8DB4-0B67F7FA0C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3C6988-A562-41F9-B8A1-85BC3124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0030F-806E-4F05-BB8A-659073946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D89E6-4039-4F10-B00A-C425DD48F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E2C83-C1CF-4761-9B3A-04A726D35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22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956-C172-404B-AB7E-4119904A2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DE2DF6-C909-46A0-94B5-7E9056AAF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1756F-49D4-4F5F-9AA4-1AB095F6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E6AC0-A513-457A-8D41-3B3F803AF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F6C69-D59E-4055-9229-BF198BA8C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3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43A20-5430-4A10-AF3C-234F82B59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3CFC0-3CF4-4B29-BB9F-D6F0F9735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0D8A4-8913-436F-BE3C-45DD00AA2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0254B-0289-4CFB-B83D-FF1449E58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3966B-7F1D-40CC-A6E7-8554BE465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FBFC6-42F6-45C2-8186-E9A6FFC6E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7DD61-8358-4624-9F61-D310A63F2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6BFDB-636D-486A-A759-341BBF910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44F4D8-9F52-4342-B779-E701BBF8D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437B2-D97C-4FBA-AB7F-22F9AE758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13E69-F84A-4449-B56C-077342DBB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1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8E4C3-5020-40C5-9795-E0473A38B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7BE71A-DC1E-4C3B-A20F-FCED83FF5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2B7E59-5A63-4B6D-B1BB-88356975B3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F2AD7B-C296-4163-8241-49D1288F0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E41F3E-C621-4ACA-B5C7-0C62D0A71E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D2DB3C-F02D-472D-94E5-766F69178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A03F2F-2F7E-4B28-9FE7-DF0A9E3C0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BAD167-566F-4801-A1D2-FAB1DD96B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5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4B658-92EB-465A-A58A-D98D8D207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6E94DC-BA46-48A1-A341-17F9BE676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39A262-D9DF-43AA-A616-78DB5F230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D58D3-E09C-41C7-8578-4D8DDB7E5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8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B9891B-BB5C-4576-A4E5-B56A1B007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B63747-2921-48F2-8183-736B2F335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CC41D0-DE01-4070-9C1B-A1D30F8C0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00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42FDE-0807-496E-920B-D05ACD5A6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AB988-AA70-4109-ACBC-28190DABD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9CFEF3-6F3B-4A24-A93A-96B4927BA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62BEA-77A1-4DB9-AF62-88139473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263B43-6C95-4597-93AE-90A93E93B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D934E8-5BFC-4591-BE0A-82000923C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0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CF034-E3BC-4DC3-933F-5C7E7E7B3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CDFCC0-5864-4BD6-86B1-1CEDCC6B9E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9325A3-8470-49F3-80AF-3C914712E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94DB61-C967-4044-BA95-F6D591837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583FBB-892B-480E-983E-3183A6CB4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C7D6EB-03D4-4D21-9868-1E0F8A38C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73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37F16A-A758-454C-9474-30275FFDF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C7E2D-19A1-4459-B0EA-3F3FCB1EA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9E9E2-96DC-41A9-A0D9-C9D3A3ACBC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CE221-0E90-4341-B1E9-5F7AC7479C3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FF0A9-E61C-4B81-B961-C614F975C2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FA4FE-02BE-4A7B-BF38-6E61ECC93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3A6D2-FF6F-4954-ACAA-0CC3CAD6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6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wmf"/><Relationship Id="rId3" Type="http://schemas.openxmlformats.org/officeDocument/2006/relationships/image" Target="../media/image1.wmf"/><Relationship Id="rId21" Type="http://schemas.openxmlformats.org/officeDocument/2006/relationships/customXml" Target="../ink/ink2.xml"/><Relationship Id="rId7" Type="http://schemas.openxmlformats.org/officeDocument/2006/relationships/image" Target="../media/image3.w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6" Type="http://schemas.openxmlformats.org/officeDocument/2006/relationships/customXml" Target="../ink/ink1.xm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7.bin"/><Relationship Id="rId2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0.wmf"/><Relationship Id="rId18" Type="http://schemas.openxmlformats.org/officeDocument/2006/relationships/customXml" Target="../ink/ink3.xml"/><Relationship Id="rId3" Type="http://schemas.openxmlformats.org/officeDocument/2006/relationships/image" Target="../media/image8.wmf"/><Relationship Id="rId21" Type="http://schemas.openxmlformats.org/officeDocument/2006/relationships/customXml" Target="../ink/ink4.xml"/><Relationship Id="rId7" Type="http://schemas.openxmlformats.org/officeDocument/2006/relationships/image" Target="../media/image3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2.wmf"/><Relationship Id="rId2" Type="http://schemas.openxmlformats.org/officeDocument/2006/relationships/oleObject" Target="../embeddings/oleObject8.bin"/><Relationship Id="rId16" Type="http://schemas.openxmlformats.org/officeDocument/2006/relationships/oleObject" Target="../embeddings/oleObject12.bin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.wmf"/><Relationship Id="rId5" Type="http://schemas.openxmlformats.org/officeDocument/2006/relationships/image" Target="../media/image2.wmf"/><Relationship Id="rId15" Type="http://schemas.openxmlformats.org/officeDocument/2006/relationships/image" Target="../media/image11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11.bin"/><Relationship Id="rId2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21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0.bin"/><Relationship Id="rId2" Type="http://schemas.openxmlformats.org/officeDocument/2006/relationships/image" Target="../media/image13.png"/><Relationship Id="rId16" Type="http://schemas.openxmlformats.org/officeDocument/2006/relationships/image" Target="../media/image2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26.wmf"/><Relationship Id="rId18" Type="http://schemas.openxmlformats.org/officeDocument/2006/relationships/image" Target="../media/image28.png"/><Relationship Id="rId3" Type="http://schemas.openxmlformats.org/officeDocument/2006/relationships/image" Target="../media/image19.png"/><Relationship Id="rId21" Type="http://schemas.openxmlformats.org/officeDocument/2006/relationships/oleObject" Target="../embeddings/oleObject28.bin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25.bin"/><Relationship Id="rId2" Type="http://schemas.openxmlformats.org/officeDocument/2006/relationships/oleObject" Target="../embeddings/oleObject18.bin"/><Relationship Id="rId16" Type="http://schemas.openxmlformats.org/officeDocument/2006/relationships/customXml" Target="../ink/ink5.xml"/><Relationship Id="rId20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5" Type="http://schemas.openxmlformats.org/officeDocument/2006/relationships/image" Target="../media/image27.wmf"/><Relationship Id="rId10" Type="http://schemas.openxmlformats.org/officeDocument/2006/relationships/oleObject" Target="../embeddings/oleObject24.bin"/><Relationship Id="rId19" Type="http://schemas.openxmlformats.org/officeDocument/2006/relationships/oleObject" Target="../embeddings/oleObject27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4.wmf"/><Relationship Id="rId14" Type="http://schemas.openxmlformats.org/officeDocument/2006/relationships/oleObject" Target="../embeddings/oleObject26.bin"/><Relationship Id="rId22" Type="http://schemas.openxmlformats.org/officeDocument/2006/relationships/image" Target="../media/image2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34.bin"/><Relationship Id="rId18" Type="http://schemas.openxmlformats.org/officeDocument/2006/relationships/oleObject" Target="../embeddings/oleObject35.bin"/><Relationship Id="rId3" Type="http://schemas.openxmlformats.org/officeDocument/2006/relationships/oleObject" Target="../embeddings/oleObject29.bin"/><Relationship Id="rId21" Type="http://schemas.openxmlformats.org/officeDocument/2006/relationships/image" Target="../media/image38.wmf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5.wmf"/><Relationship Id="rId17" Type="http://schemas.openxmlformats.org/officeDocument/2006/relationships/image" Target="../media/image35.png"/><Relationship Id="rId2" Type="http://schemas.openxmlformats.org/officeDocument/2006/relationships/image" Target="../media/image30.png"/><Relationship Id="rId20" Type="http://schemas.openxmlformats.org/officeDocument/2006/relationships/oleObject" Target="../embeddings/oleObject36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customXml" Target="../ink/ink6.xml"/><Relationship Id="rId10" Type="http://schemas.openxmlformats.org/officeDocument/2006/relationships/image" Target="../media/image34.wmf"/><Relationship Id="rId19" Type="http://schemas.openxmlformats.org/officeDocument/2006/relationships/image" Target="../media/image37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3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BFB7C-5635-4881-9CE7-FDF4181598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06137"/>
            <a:ext cx="9144000" cy="587167"/>
          </a:xfrm>
        </p:spPr>
        <p:txBody>
          <a:bodyPr>
            <a:normAutofit/>
          </a:bodyPr>
          <a:lstStyle/>
          <a:p>
            <a:r>
              <a:rPr lang="en-US" sz="3600" b="1" u="sng" dirty="0">
                <a:latin typeface="+mn-lt"/>
              </a:rPr>
              <a:t>F.3 First Law of Thermodynamics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B67B67-29EE-4FED-9E6D-85C800AE0E6C}"/>
              </a:ext>
            </a:extLst>
          </p:cNvPr>
          <p:cNvSpPr txBox="1"/>
          <p:nvPr/>
        </p:nvSpPr>
        <p:spPr>
          <a:xfrm>
            <a:off x="934278" y="1411356"/>
            <a:ext cx="10623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first law is simply a generalization of the work-energy equation to include the additional internal energy we</a:t>
            </a:r>
          </a:p>
          <a:p>
            <a:r>
              <a:rPr lang="en-US" dirty="0"/>
              <a:t>discussed, and the additional heat transfer method as well.   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FA33C38-C8A5-4CB2-94E7-E470A1D5EB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955632"/>
              </p:ext>
            </p:extLst>
          </p:nvPr>
        </p:nvGraphicFramePr>
        <p:xfrm>
          <a:off x="3835400" y="2301875"/>
          <a:ext cx="2970213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841400" imgH="228600" progId="Equation.DSMT4">
                  <p:embed/>
                </p:oleObj>
              </mc:Choice>
              <mc:Fallback>
                <p:oleObj name="Equation" r:id="rId2" imgW="1841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35400" y="2301875"/>
                        <a:ext cx="2970213" cy="3698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CDADA82-1DE0-46FC-ABFF-76EF1D8DD4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015975"/>
              </p:ext>
            </p:extLst>
          </p:nvPr>
        </p:nvGraphicFramePr>
        <p:xfrm>
          <a:off x="5703235" y="3429000"/>
          <a:ext cx="1927225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58640" imgH="812520" progId="Equation.DSMT4">
                  <p:embed/>
                </p:oleObj>
              </mc:Choice>
              <mc:Fallback>
                <p:oleObj name="Equation" r:id="rId4" imgW="1358640" imgH="81252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72EF5934-C63F-43D7-96C0-0DEA018E76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3235" y="3429000"/>
                        <a:ext cx="1927225" cy="115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CF7AAB1-02B6-4915-AD60-F0E0E3BA49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139000"/>
              </p:ext>
            </p:extLst>
          </p:nvPr>
        </p:nvGraphicFramePr>
        <p:xfrm>
          <a:off x="8290135" y="3281032"/>
          <a:ext cx="3683000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55800" imgH="761760" progId="Equation.DSMT4">
                  <p:embed/>
                </p:oleObj>
              </mc:Choice>
              <mc:Fallback>
                <p:oleObj name="Equation" r:id="rId6" imgW="2755800" imgH="76176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40B7B0EE-142F-4128-A2C3-CBE91C9123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90135" y="3281032"/>
                        <a:ext cx="3683000" cy="10175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B4DD3FB1-419F-4DFE-B89B-DBB8809546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371835"/>
              </p:ext>
            </p:extLst>
          </p:nvPr>
        </p:nvGraphicFramePr>
        <p:xfrm>
          <a:off x="8329891" y="4428509"/>
          <a:ext cx="22494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63560" imgH="393480" progId="Equation.DSMT4">
                  <p:embed/>
                </p:oleObj>
              </mc:Choice>
              <mc:Fallback>
                <p:oleObj name="Equation" r:id="rId8" imgW="1663560" imgH="393480" progId="Equation.DSMT4">
                  <p:embed/>
                  <p:pic>
                    <p:nvPicPr>
                      <p:cNvPr id="62" name="Object 61">
                        <a:extLst>
                          <a:ext uri="{FF2B5EF4-FFF2-40B4-BE49-F238E27FC236}">
                            <a16:creationId xmlns:a16="http://schemas.microsoft.com/office/drawing/2014/main" id="{0CA31BCC-4069-49D3-BCDB-5C6E08B7EB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29891" y="4428509"/>
                        <a:ext cx="2249488" cy="533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9AA4644-5269-4CF7-8CBD-7639A64926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952927"/>
              </p:ext>
            </p:extLst>
          </p:nvPr>
        </p:nvGraphicFramePr>
        <p:xfrm>
          <a:off x="8339138" y="4999038"/>
          <a:ext cx="3313112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514600" imgH="393480" progId="Equation.DSMT4">
                  <p:embed/>
                </p:oleObj>
              </mc:Choice>
              <mc:Fallback>
                <p:oleObj name="Equation" r:id="rId10" imgW="2514600" imgH="3934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1CACFFF-17CA-432A-93AD-6DD37288B4A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9138" y="4999038"/>
                        <a:ext cx="3313112" cy="5222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2C348F9-2453-4589-B0A5-60AF5FF22B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2483340"/>
              </p:ext>
            </p:extLst>
          </p:nvPr>
        </p:nvGraphicFramePr>
        <p:xfrm>
          <a:off x="1212573" y="4034394"/>
          <a:ext cx="3835400" cy="241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463480" imgH="1549080" progId="Equation.DSMT4">
                  <p:embed/>
                </p:oleObj>
              </mc:Choice>
              <mc:Fallback>
                <p:oleObj name="Equation" r:id="rId12" imgW="2463480" imgH="1549080" progId="Equation.DSMT4">
                  <p:embed/>
                  <p:pic>
                    <p:nvPicPr>
                      <p:cNvPr id="65" name="Object 64">
                        <a:extLst>
                          <a:ext uri="{FF2B5EF4-FFF2-40B4-BE49-F238E27FC236}">
                            <a16:creationId xmlns:a16="http://schemas.microsoft.com/office/drawing/2014/main" id="{B6ECE60B-46F2-43BA-95EA-76D567EFB9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212573" y="4034394"/>
                        <a:ext cx="3835400" cy="24177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6FA29545-7EDB-43EC-81C2-D087817A60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4572405"/>
              </p:ext>
            </p:extLst>
          </p:nvPr>
        </p:nvGraphicFramePr>
        <p:xfrm>
          <a:off x="889000" y="2663825"/>
          <a:ext cx="147955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01440" imgH="495000" progId="Equation.DSMT4">
                  <p:embed/>
                </p:oleObj>
              </mc:Choice>
              <mc:Fallback>
                <p:oleObj name="Equation" r:id="rId14" imgW="901440" imgH="495000" progId="Equation.DSMT4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50F30477-9A8E-412F-9034-E6EE6EB270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89000" y="2663825"/>
                        <a:ext cx="1479550" cy="812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179A4A0-0E46-4A67-A8FE-E785F7855316}"/>
                  </a:ext>
                </a:extLst>
              </p14:cNvPr>
              <p14:cNvContentPartPr/>
              <p14:nvPr/>
            </p14:nvContentPartPr>
            <p14:xfrm>
              <a:off x="2380680" y="2713132"/>
              <a:ext cx="2062440" cy="12189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179A4A0-0E46-4A67-A8FE-E785F7855316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362680" y="2695137"/>
                <a:ext cx="2098080" cy="12545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0B854779-10C4-4C64-A367-7E74E29E16A5}"/>
                  </a:ext>
                </a:extLst>
              </p14:cNvPr>
              <p14:cNvContentPartPr/>
              <p14:nvPr/>
            </p14:nvContentPartPr>
            <p14:xfrm>
              <a:off x="5549251" y="2801135"/>
              <a:ext cx="2780640" cy="6606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0B854779-10C4-4C64-A367-7E74E29E16A5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531611" y="2783135"/>
                <a:ext cx="2816280" cy="69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6194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8FC11-EB48-652B-1A3C-8E29EAC1A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3BCA7-2661-3DDC-BC89-EA612B4A6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06137"/>
            <a:ext cx="9144000" cy="587167"/>
          </a:xfrm>
        </p:spPr>
        <p:txBody>
          <a:bodyPr>
            <a:normAutofit/>
          </a:bodyPr>
          <a:lstStyle/>
          <a:p>
            <a:r>
              <a:rPr lang="en-US" sz="3600" b="1" u="sng" dirty="0">
                <a:latin typeface="+mn-lt"/>
              </a:rPr>
              <a:t>F.3 First Law of Thermodynamics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428DB9-420B-ECD5-2C89-F216DCFBCD5A}"/>
              </a:ext>
            </a:extLst>
          </p:cNvPr>
          <p:cNvSpPr txBox="1"/>
          <p:nvPr/>
        </p:nvSpPr>
        <p:spPr>
          <a:xfrm>
            <a:off x="934278" y="1411356"/>
            <a:ext cx="10623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first law is simply a generalization of the work-energy equation to include the additional internal energy we</a:t>
            </a:r>
          </a:p>
          <a:p>
            <a:r>
              <a:rPr lang="en-US" dirty="0"/>
              <a:t>discussed, and the additional heat transfer method as well.   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56A40D9-2425-54B4-6199-F5343D9ACD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95863" y="2302462"/>
          <a:ext cx="2847832" cy="368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5080" imgH="228600" progId="Equation.DSMT4">
                  <p:embed/>
                </p:oleObj>
              </mc:Choice>
              <mc:Fallback>
                <p:oleObj name="Equation" r:id="rId2" imgW="1765080" imgH="228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FA33C38-C8A5-4CB2-94E7-E470A1D5EB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95863" y="2302462"/>
                        <a:ext cx="2847832" cy="36878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BBC1BD6-B4F0-D36B-BF44-0DE7535D215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03235" y="3429000"/>
          <a:ext cx="1927225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58640" imgH="812520" progId="Equation.DSMT4">
                  <p:embed/>
                </p:oleObj>
              </mc:Choice>
              <mc:Fallback>
                <p:oleObj name="Equation" r:id="rId4" imgW="1358640" imgH="81252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CDADA82-1DE0-46FC-ABFF-76EF1D8DD4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3235" y="3429000"/>
                        <a:ext cx="1927225" cy="115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DBF81FB4-082F-8B13-278A-2A214573806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90135" y="3281032"/>
          <a:ext cx="3683000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55800" imgH="761760" progId="Equation.DSMT4">
                  <p:embed/>
                </p:oleObj>
              </mc:Choice>
              <mc:Fallback>
                <p:oleObj name="Equation" r:id="rId6" imgW="2755800" imgH="76176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CF7AAB1-02B6-4915-AD60-F0E0E3BA49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90135" y="3281032"/>
                        <a:ext cx="3683000" cy="10175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F769DD4-8C83-F358-9290-357E5CC3DB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29891" y="4428509"/>
          <a:ext cx="22494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63560" imgH="393480" progId="Equation.DSMT4">
                  <p:embed/>
                </p:oleObj>
              </mc:Choice>
              <mc:Fallback>
                <p:oleObj name="Equation" r:id="rId8" imgW="1663560" imgH="3934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B4DD3FB1-419F-4DFE-B89B-DBB8809546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29891" y="4428509"/>
                        <a:ext cx="2249488" cy="533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995E7A69-B168-A9CC-0821-FB562FC918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29891" y="5091798"/>
          <a:ext cx="3228975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387520" imgH="419040" progId="Equation.DSMT4">
                  <p:embed/>
                </p:oleObj>
              </mc:Choice>
              <mc:Fallback>
                <p:oleObj name="Equation" r:id="rId10" imgW="2387520" imgH="41904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37CFB5A4-3FB3-4FEF-9668-7F37015B6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329891" y="5091798"/>
                        <a:ext cx="3228975" cy="5683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9E0E7476-BCFF-8942-680B-923082ACF55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29891" y="5931014"/>
          <a:ext cx="34131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590560" imgH="393480" progId="Equation.DSMT4">
                  <p:embed/>
                </p:oleObj>
              </mc:Choice>
              <mc:Fallback>
                <p:oleObj name="Equation" r:id="rId12" imgW="2590560" imgH="393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9AA4644-5269-4CF7-8CBD-7639A64926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9891" y="5931014"/>
                        <a:ext cx="3413125" cy="5222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A1D08200-E38A-BAC4-53CD-8F90430C160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2573" y="4034394"/>
          <a:ext cx="3835400" cy="241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463480" imgH="1549080" progId="Equation.DSMT4">
                  <p:embed/>
                </p:oleObj>
              </mc:Choice>
              <mc:Fallback>
                <p:oleObj name="Equation" r:id="rId14" imgW="2463480" imgH="15490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42C348F9-2453-4589-B0A5-60AF5FF22B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212573" y="4034394"/>
                        <a:ext cx="3835400" cy="24177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F4C0A9D7-004A-FB38-A035-83030575F7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23936" y="2663611"/>
          <a:ext cx="120808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736560" imgH="495000" progId="Equation.DSMT4">
                  <p:embed/>
                </p:oleObj>
              </mc:Choice>
              <mc:Fallback>
                <p:oleObj name="Equation" r:id="rId16" imgW="736560" imgH="4950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6FA29545-7EDB-43EC-81C2-D087817A60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23936" y="2663611"/>
                        <a:ext cx="1208087" cy="812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4EFBCD1-00A8-3014-3834-23C3E2057F6F}"/>
                  </a:ext>
                </a:extLst>
              </p14:cNvPr>
              <p14:cNvContentPartPr/>
              <p14:nvPr/>
            </p14:nvContentPartPr>
            <p14:xfrm>
              <a:off x="2380680" y="2713132"/>
              <a:ext cx="2062440" cy="12189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179A4A0-0E46-4A67-A8FE-E785F7855316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362680" y="2695137"/>
                <a:ext cx="2098080" cy="12545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11EA2661-1037-E50D-4D46-4D416EA6CB85}"/>
                  </a:ext>
                </a:extLst>
              </p14:cNvPr>
              <p14:cNvContentPartPr/>
              <p14:nvPr/>
            </p14:nvContentPartPr>
            <p14:xfrm>
              <a:off x="5549251" y="2801135"/>
              <a:ext cx="2780640" cy="6606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0B854779-10C4-4C64-A367-7E74E29E16A5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531611" y="2783135"/>
                <a:ext cx="2816280" cy="69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4442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7AFC-508B-4A78-B674-79356AE514C9}"/>
              </a:ext>
            </a:extLst>
          </p:cNvPr>
          <p:cNvSpPr txBox="1">
            <a:spLocks/>
          </p:cNvSpPr>
          <p:nvPr/>
        </p:nvSpPr>
        <p:spPr>
          <a:xfrm>
            <a:off x="3352800" y="317293"/>
            <a:ext cx="6685722" cy="58716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F.3 First Law of Thermodynamics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831AD8-0791-42F1-AE1C-8D3ED1BE6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08" y="1330597"/>
            <a:ext cx="2518741" cy="24608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4CEFB9-81DE-4F4B-9971-F933764DAF37}"/>
              </a:ext>
            </a:extLst>
          </p:cNvPr>
          <p:cNvSpPr txBox="1"/>
          <p:nvPr/>
        </p:nvSpPr>
        <p:spPr>
          <a:xfrm>
            <a:off x="3468756" y="1302027"/>
            <a:ext cx="7953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Temperature of Sun’s surface is 5800K.  And radius is about 700,000km.  What is its</a:t>
            </a:r>
          </a:p>
          <a:p>
            <a:r>
              <a:rPr lang="en-US" dirty="0">
                <a:solidFill>
                  <a:srgbClr val="0070C0"/>
                </a:solidFill>
              </a:rPr>
              <a:t>power output?  You can take </a:t>
            </a:r>
            <a:r>
              <a:rPr lang="en-US" dirty="0" err="1">
                <a:solidFill>
                  <a:srgbClr val="0070C0"/>
                </a:solidFill>
              </a:rPr>
              <a:t>ɛ</a:t>
            </a:r>
            <a:r>
              <a:rPr lang="en-US" baseline="-25000" dirty="0" err="1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= 1.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8554434-5798-436D-BEB2-BC78844657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9217340"/>
              </p:ext>
            </p:extLst>
          </p:nvPr>
        </p:nvGraphicFramePr>
        <p:xfrm>
          <a:off x="3543162" y="2067658"/>
          <a:ext cx="1404938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01440" imgH="393480" progId="Equation.DSMT4">
                  <p:embed/>
                </p:oleObj>
              </mc:Choice>
              <mc:Fallback>
                <p:oleObj name="Equation" r:id="rId3" imgW="901440" imgH="3934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42C348F9-2453-4589-B0A5-60AF5FF22B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3162" y="2067658"/>
                        <a:ext cx="1404938" cy="6143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567CCE2-933E-4319-B9DC-5991D2A15F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74335"/>
              </p:ext>
            </p:extLst>
          </p:nvPr>
        </p:nvGraphicFramePr>
        <p:xfrm>
          <a:off x="3890617" y="2623945"/>
          <a:ext cx="5519737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543120" imgH="431640" progId="Equation.DSMT4">
                  <p:embed/>
                </p:oleObj>
              </mc:Choice>
              <mc:Fallback>
                <p:oleObj name="Equation" r:id="rId5" imgW="3543120" imgH="4316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8554434-5798-436D-BEB2-BC78844657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90617" y="2623945"/>
                        <a:ext cx="5519737" cy="673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05F41F0-7DC5-477F-9961-849DEBCC6619}"/>
              </a:ext>
            </a:extLst>
          </p:cNvPr>
          <p:cNvSpPr txBox="1"/>
          <p:nvPr/>
        </p:nvSpPr>
        <p:spPr>
          <a:xfrm>
            <a:off x="3468756" y="4234055"/>
            <a:ext cx="833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 is the intensity of solar radiation coming Earth’s way, a distance 1.5×10</a:t>
            </a:r>
            <a:r>
              <a:rPr lang="en-US" baseline="30000" dirty="0">
                <a:solidFill>
                  <a:srgbClr val="0070C0"/>
                </a:solidFill>
              </a:rPr>
              <a:t>11</a:t>
            </a:r>
            <a:r>
              <a:rPr lang="en-US" dirty="0">
                <a:solidFill>
                  <a:srgbClr val="0070C0"/>
                </a:solidFill>
              </a:rPr>
              <a:t>m away?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B1E509E-696A-47BB-8A2E-F35D83FF3B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952016"/>
              </p:ext>
            </p:extLst>
          </p:nvPr>
        </p:nvGraphicFramePr>
        <p:xfrm>
          <a:off x="3890617" y="3402206"/>
          <a:ext cx="1185863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761760" imgH="203040" progId="Equation.DSMT4">
                  <p:embed/>
                </p:oleObj>
              </mc:Choice>
              <mc:Fallback>
                <p:oleObj name="Equation" r:id="rId7" imgW="761760" imgH="203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567CCE2-933E-4319-B9DC-5991D2A15F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90617" y="3402206"/>
                        <a:ext cx="1185863" cy="317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F70021E-7EC9-452A-AD7D-357B7B1904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135739"/>
              </p:ext>
            </p:extLst>
          </p:nvPr>
        </p:nvGraphicFramePr>
        <p:xfrm>
          <a:off x="3551100" y="4746497"/>
          <a:ext cx="4827587" cy="351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793960" imgH="203040" progId="Equation.DSMT4">
                  <p:embed/>
                </p:oleObj>
              </mc:Choice>
              <mc:Fallback>
                <p:oleObj name="Equation" r:id="rId9" imgW="2793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51100" y="4746497"/>
                        <a:ext cx="4827587" cy="351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8622047-72D3-4E97-B072-8224CEE44A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517445"/>
              </p:ext>
            </p:extLst>
          </p:nvPr>
        </p:nvGraphicFramePr>
        <p:xfrm>
          <a:off x="3543162" y="5174977"/>
          <a:ext cx="219392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269720" imgH="203040" progId="Equation.DSMT4">
                  <p:embed/>
                </p:oleObj>
              </mc:Choice>
              <mc:Fallback>
                <p:oleObj name="Equation" r:id="rId11" imgW="1269720" imgH="2030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7F70021E-7EC9-452A-AD7D-357B7B1904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43162" y="5174977"/>
                        <a:ext cx="2193925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1A1298A8-9039-4D7D-8F51-80C666F9FF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3080240"/>
              </p:ext>
            </p:extLst>
          </p:nvPr>
        </p:nvGraphicFramePr>
        <p:xfrm>
          <a:off x="363608" y="4434263"/>
          <a:ext cx="2623931" cy="2186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3" imgW="2103302" imgH="1752381" progId="Paint.Picture">
                  <p:embed/>
                </p:oleObj>
              </mc:Choice>
              <mc:Fallback>
                <p:oleObj name="Bitmap Image" r:id="rId13" imgW="2103302" imgH="1752381" progId="Paint.Pictur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608" y="4434263"/>
                        <a:ext cx="2623931" cy="21862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761E709-F154-4D7D-BC88-46ED256381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637613"/>
              </p:ext>
            </p:extLst>
          </p:nvPr>
        </p:nvGraphicFramePr>
        <p:xfrm>
          <a:off x="3505200" y="5646786"/>
          <a:ext cx="331311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917360" imgH="228600" progId="Equation.DSMT4">
                  <p:embed/>
                </p:oleObj>
              </mc:Choice>
              <mc:Fallback>
                <p:oleObj name="Equation" r:id="rId15" imgW="1917360" imgH="2286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8622047-72D3-4E97-B072-8224CEE44A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505200" y="5646786"/>
                        <a:ext cx="3313112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1D2CEA0F-1091-45BE-A784-6A25B53F7A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237821"/>
              </p:ext>
            </p:extLst>
          </p:nvPr>
        </p:nvGraphicFramePr>
        <p:xfrm>
          <a:off x="3491968" y="6015355"/>
          <a:ext cx="324643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879560" imgH="444240" progId="Equation.DSMT4">
                  <p:embed/>
                </p:oleObj>
              </mc:Choice>
              <mc:Fallback>
                <p:oleObj name="Equation" r:id="rId17" imgW="1879560" imgH="4442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8622047-72D3-4E97-B072-8224CEE44A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491968" y="6015355"/>
                        <a:ext cx="3246437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364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E3718-6765-4B5B-953D-2033F164334C}"/>
              </a:ext>
            </a:extLst>
          </p:cNvPr>
          <p:cNvSpPr txBox="1">
            <a:spLocks/>
          </p:cNvSpPr>
          <p:nvPr/>
        </p:nvSpPr>
        <p:spPr>
          <a:xfrm>
            <a:off x="3352800" y="317293"/>
            <a:ext cx="6685722" cy="58716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F.3 First Law of Thermodynamics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27BDB9B-2947-460E-952C-BFA6050CC6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795630"/>
              </p:ext>
            </p:extLst>
          </p:nvPr>
        </p:nvGraphicFramePr>
        <p:xfrm>
          <a:off x="333128" y="1117600"/>
          <a:ext cx="2623931" cy="2186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103302" imgH="1752381" progId="Paint.Picture">
                  <p:embed/>
                </p:oleObj>
              </mc:Choice>
              <mc:Fallback>
                <p:oleObj name="Bitmap Image" r:id="rId2" imgW="2103302" imgH="1752381" progId="Paint.Picture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1A1298A8-9039-4D7D-8F51-80C666F9FF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128" y="1117600"/>
                        <a:ext cx="2623931" cy="21862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8E572EC-A94F-42F9-9562-32D30FF98A82}"/>
              </a:ext>
            </a:extLst>
          </p:cNvPr>
          <p:cNvSpPr txBox="1"/>
          <p:nvPr/>
        </p:nvSpPr>
        <p:spPr>
          <a:xfrm>
            <a:off x="3217380" y="1026160"/>
            <a:ext cx="894597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Suppose Earth reflects about 20% of this radiation, and absorbs the rest.  </a:t>
            </a:r>
          </a:p>
          <a:p>
            <a:r>
              <a:rPr lang="en-US" dirty="0">
                <a:solidFill>
                  <a:srgbClr val="0070C0"/>
                </a:solidFill>
              </a:rPr>
              <a:t>Earth also radiates energy into space, like the Sun does, by virtue of its temperature T, and </a:t>
            </a:r>
          </a:p>
          <a:p>
            <a:r>
              <a:rPr lang="en-US" dirty="0">
                <a:solidFill>
                  <a:srgbClr val="0070C0"/>
                </a:solidFill>
              </a:rPr>
              <a:t>absorbs energy from space, by virtue of its 2.7K temperature.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Supposing Earth radiates this energy from all points on its surface, and that </a:t>
            </a:r>
            <a:r>
              <a:rPr lang="en-US" dirty="0" err="1">
                <a:solidFill>
                  <a:srgbClr val="0070C0"/>
                </a:solidFill>
              </a:rPr>
              <a:t>ɛ</a:t>
            </a:r>
            <a:r>
              <a:rPr lang="en-US" baseline="-25000" dirty="0" err="1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= 1 for it,</a:t>
            </a:r>
          </a:p>
          <a:p>
            <a:r>
              <a:rPr lang="en-US" dirty="0">
                <a:solidFill>
                  <a:srgbClr val="0070C0"/>
                </a:solidFill>
              </a:rPr>
              <a:t>to what temperature would Earth equilibrate, accounting for just the sun’s incoming radiation</a:t>
            </a:r>
          </a:p>
          <a:p>
            <a:r>
              <a:rPr lang="en-US" dirty="0">
                <a:solidFill>
                  <a:srgbClr val="0070C0"/>
                </a:solidFill>
              </a:rPr>
              <a:t>and the Earth’s outgoing radiation?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CC38573-DB4F-48F4-860B-5A365EC0EE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6271699"/>
              </p:ext>
            </p:extLst>
          </p:nvPr>
        </p:nvGraphicFramePr>
        <p:xfrm>
          <a:off x="3217380" y="3254375"/>
          <a:ext cx="2173287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22360" imgH="228600" progId="Equation.DSMT4">
                  <p:embed/>
                </p:oleObj>
              </mc:Choice>
              <mc:Fallback>
                <p:oleObj name="Equation" r:id="rId4" imgW="1422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17380" y="3254375"/>
                        <a:ext cx="2173287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73F0545-F2CD-4784-A7C2-7786C6B86B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618077"/>
              </p:ext>
            </p:extLst>
          </p:nvPr>
        </p:nvGraphicFramePr>
        <p:xfrm>
          <a:off x="3217380" y="3800515"/>
          <a:ext cx="2484437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25400" imgH="228600" progId="Equation.DSMT4">
                  <p:embed/>
                </p:oleObj>
              </mc:Choice>
              <mc:Fallback>
                <p:oleObj name="Equation" r:id="rId6" imgW="1625400" imgH="228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CC38573-DB4F-48F4-860B-5A365EC0E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17380" y="3800515"/>
                        <a:ext cx="2484437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27D59C6-2911-4D7C-9FF7-1CB0CCAA26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7111708"/>
              </p:ext>
            </p:extLst>
          </p:nvPr>
        </p:nvGraphicFramePr>
        <p:xfrm>
          <a:off x="3217380" y="4346655"/>
          <a:ext cx="2852737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66600" imgH="241200" progId="Equation.DSMT4">
                  <p:embed/>
                </p:oleObj>
              </mc:Choice>
              <mc:Fallback>
                <p:oleObj name="Equation" r:id="rId8" imgW="1866600" imgH="2412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CC38573-DB4F-48F4-860B-5A365EC0E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17380" y="4346655"/>
                        <a:ext cx="2852737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9431C1C-637C-4082-963F-54771AD113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971240"/>
              </p:ext>
            </p:extLst>
          </p:nvPr>
        </p:nvGraphicFramePr>
        <p:xfrm>
          <a:off x="3217380" y="4892795"/>
          <a:ext cx="5842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822480" imgH="228600" progId="Equation.DSMT4">
                  <p:embed/>
                </p:oleObj>
              </mc:Choice>
              <mc:Fallback>
                <p:oleObj name="Equation" r:id="rId10" imgW="3822480" imgH="228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CC38573-DB4F-48F4-860B-5A365EC0E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17380" y="4892795"/>
                        <a:ext cx="5842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D6226B0-DC5E-4986-BE8F-2459A14479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134788"/>
              </p:ext>
            </p:extLst>
          </p:nvPr>
        </p:nvGraphicFramePr>
        <p:xfrm>
          <a:off x="3217380" y="5438935"/>
          <a:ext cx="442595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895480" imgH="228600" progId="Equation.DSMT4">
                  <p:embed/>
                </p:oleObj>
              </mc:Choice>
              <mc:Fallback>
                <p:oleObj name="Equation" r:id="rId12" imgW="2895480" imgH="228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CC38573-DB4F-48F4-860B-5A365EC0E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217380" y="5438935"/>
                        <a:ext cx="4425950" cy="35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369439BB-D737-4FAA-8561-F22F54582A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340608"/>
              </p:ext>
            </p:extLst>
          </p:nvPr>
        </p:nvGraphicFramePr>
        <p:xfrm>
          <a:off x="3217380" y="5985075"/>
          <a:ext cx="2970213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942920" imgH="419040" progId="Equation.DSMT4">
                  <p:embed/>
                </p:oleObj>
              </mc:Choice>
              <mc:Fallback>
                <p:oleObj name="Equation" r:id="rId14" imgW="1942920" imgH="4190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CC38573-DB4F-48F4-860B-5A365EC0E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217380" y="5985075"/>
                        <a:ext cx="2970213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1857BB6B-53B3-478D-B0D4-2F7E3F175913}"/>
                  </a:ext>
                </a:extLst>
              </p14:cNvPr>
              <p14:cNvContentPartPr/>
              <p14:nvPr/>
            </p14:nvContentPartPr>
            <p14:xfrm>
              <a:off x="6448691" y="3254375"/>
              <a:ext cx="2410829" cy="31298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1857BB6B-53B3-478D-B0D4-2F7E3F175913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431052" y="3236377"/>
                <a:ext cx="2446468" cy="3165476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1364EBAF-80D8-4DE5-A1FB-FEEF8789D7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690548"/>
              </p:ext>
            </p:extLst>
          </p:nvPr>
        </p:nvGraphicFramePr>
        <p:xfrm>
          <a:off x="8947121" y="3015495"/>
          <a:ext cx="2814638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841400" imgH="419040" progId="Equation.DSMT4">
                  <p:embed/>
                </p:oleObj>
              </mc:Choice>
              <mc:Fallback>
                <p:oleObj name="Equation" r:id="rId19" imgW="1841400" imgH="4190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CC38573-DB4F-48F4-860B-5A365EC0E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947121" y="3015495"/>
                        <a:ext cx="2814638" cy="63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83B3F5DD-4B2F-4F50-92B1-560E54C458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524871"/>
              </p:ext>
            </p:extLst>
          </p:nvPr>
        </p:nvGraphicFramePr>
        <p:xfrm>
          <a:off x="9105900" y="3634503"/>
          <a:ext cx="3086100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2019240" imgH="736560" progId="Equation.DSMT4">
                  <p:embed/>
                </p:oleObj>
              </mc:Choice>
              <mc:Fallback>
                <p:oleObj name="Equation" r:id="rId21" imgW="2019240" imgH="73656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CC38573-DB4F-48F4-860B-5A365EC0E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9105900" y="3634503"/>
                        <a:ext cx="3086100" cy="1127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068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4A12F4-3071-4AC2-9884-552719B3B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92" y="1331843"/>
            <a:ext cx="3383692" cy="18394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D1FEC08-C1EA-43C4-802E-F0107F4A0739}"/>
              </a:ext>
            </a:extLst>
          </p:cNvPr>
          <p:cNvSpPr txBox="1">
            <a:spLocks/>
          </p:cNvSpPr>
          <p:nvPr/>
        </p:nvSpPr>
        <p:spPr>
          <a:xfrm>
            <a:off x="3352800" y="317293"/>
            <a:ext cx="6685722" cy="58716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F.3 First Law of Thermodynamics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9B48BA-C3C9-4189-9CA9-81448C515CE2}"/>
              </a:ext>
            </a:extLst>
          </p:cNvPr>
          <p:cNvSpPr txBox="1"/>
          <p:nvPr/>
        </p:nvSpPr>
        <p:spPr>
          <a:xfrm>
            <a:off x="504592" y="3339887"/>
            <a:ext cx="10904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Say you live in a semi-spherical igloo with radius r = 2m, and </a:t>
            </a:r>
            <a:r>
              <a:rPr lang="en-US" sz="1600" dirty="0" err="1">
                <a:solidFill>
                  <a:srgbClr val="0070C0"/>
                </a:solidFill>
              </a:rPr>
              <a:t>icey</a:t>
            </a:r>
            <a:r>
              <a:rPr lang="en-US" sz="1600" dirty="0">
                <a:solidFill>
                  <a:srgbClr val="0070C0"/>
                </a:solidFill>
              </a:rPr>
              <a:t> walls </a:t>
            </a:r>
            <a:r>
              <a:rPr lang="el-GR" sz="1600" dirty="0">
                <a:solidFill>
                  <a:srgbClr val="0070C0"/>
                </a:solidFill>
              </a:rPr>
              <a:t>Δ</a:t>
            </a:r>
            <a:r>
              <a:rPr lang="en-US" sz="1600" dirty="0">
                <a:solidFill>
                  <a:srgbClr val="0070C0"/>
                </a:solidFill>
              </a:rPr>
              <a:t>x meters thick.  The outside temperature is -10C, and the inside temperature you want to maintain at 20C.  The conductivity of ice is k = 2.5W/</a:t>
            </a:r>
            <a:r>
              <a:rPr lang="en-US" sz="1600" dirty="0" err="1">
                <a:solidFill>
                  <a:srgbClr val="0070C0"/>
                </a:solidFill>
              </a:rPr>
              <a:t>mK.</a:t>
            </a:r>
            <a:r>
              <a:rPr lang="en-US" sz="1600" dirty="0">
                <a:solidFill>
                  <a:srgbClr val="0070C0"/>
                </a:solidFill>
              </a:rPr>
              <a:t>  What must x be?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E679AA-C9AF-4892-8F47-9C18CA8481C0}"/>
              </a:ext>
            </a:extLst>
          </p:cNvPr>
          <p:cNvSpPr txBox="1"/>
          <p:nvPr/>
        </p:nvSpPr>
        <p:spPr>
          <a:xfrm>
            <a:off x="4035580" y="1282095"/>
            <a:ext cx="6594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If your body surface area is about 2m</a:t>
            </a:r>
            <a:r>
              <a:rPr lang="en-US" sz="1600" baseline="30000" dirty="0">
                <a:solidFill>
                  <a:srgbClr val="0070C0"/>
                </a:solidFill>
              </a:rPr>
              <a:t>2</a:t>
            </a:r>
            <a:r>
              <a:rPr lang="en-US" sz="1600" dirty="0">
                <a:solidFill>
                  <a:srgbClr val="0070C0"/>
                </a:solidFill>
              </a:rPr>
              <a:t>, and your temperature is 38C, at what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rate do you radiate heat?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DD100BE-09B8-4981-BE38-B0FD3BD0C3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545432"/>
              </p:ext>
            </p:extLst>
          </p:nvPr>
        </p:nvGraphicFramePr>
        <p:xfrm>
          <a:off x="4136472" y="2163499"/>
          <a:ext cx="1281113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38080" imgH="393480" progId="Equation.DSMT4">
                  <p:embed/>
                </p:oleObj>
              </mc:Choice>
              <mc:Fallback>
                <p:oleObj name="Equation" r:id="rId3" imgW="8380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36472" y="2163499"/>
                        <a:ext cx="1281113" cy="60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B5F3830-E4BA-4B5D-BB15-0DFA1E58DE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934242"/>
              </p:ext>
            </p:extLst>
          </p:nvPr>
        </p:nvGraphicFramePr>
        <p:xfrm>
          <a:off x="5417585" y="2288911"/>
          <a:ext cx="291147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760" imgH="228600" progId="Equation.DSMT4">
                  <p:embed/>
                </p:oleObj>
              </mc:Choice>
              <mc:Fallback>
                <p:oleObj name="Equation" r:id="rId5" imgW="190476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CDD100BE-09B8-4981-BE38-B0FD3BD0C3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17585" y="2288911"/>
                        <a:ext cx="2911475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2729A9A-C139-41B1-AE1F-77778DAFC3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244344"/>
              </p:ext>
            </p:extLst>
          </p:nvPr>
        </p:nvGraphicFramePr>
        <p:xfrm>
          <a:off x="8329060" y="2327804"/>
          <a:ext cx="989013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47640" imgH="177480" progId="Equation.DSMT4">
                  <p:embed/>
                </p:oleObj>
              </mc:Choice>
              <mc:Fallback>
                <p:oleObj name="Equation" r:id="rId7" imgW="647640" imgH="177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AB5F3830-E4BA-4B5D-BB15-0DFA1E58DE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29060" y="2327804"/>
                        <a:ext cx="989013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6C40B12-B8F4-4305-8A4B-75B89F6D9C10}"/>
              </a:ext>
            </a:extLst>
          </p:cNvPr>
          <p:cNvSpPr txBox="1"/>
          <p:nvPr/>
        </p:nvSpPr>
        <p:spPr>
          <a:xfrm>
            <a:off x="504592" y="3998027"/>
            <a:ext cx="99589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 need the air inside to maintain its temperature at 20C.  So the rate of heat from thermal radiation must equal the </a:t>
            </a:r>
          </a:p>
          <a:p>
            <a:r>
              <a:rPr lang="en-US" sz="1600" dirty="0"/>
              <a:t>rate of loss due to conduction.  We need.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743098C9-B4AB-4EA0-96B1-476971C668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029940"/>
              </p:ext>
            </p:extLst>
          </p:nvPr>
        </p:nvGraphicFramePr>
        <p:xfrm>
          <a:off x="631880" y="4665282"/>
          <a:ext cx="2173287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422360" imgH="228600" progId="Equation.DSMT4">
                  <p:embed/>
                </p:oleObj>
              </mc:Choice>
              <mc:Fallback>
                <p:oleObj name="Equation" r:id="rId9" imgW="1422360" imgH="228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CC38573-DB4F-48F4-860B-5A365EC0E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31880" y="4665282"/>
                        <a:ext cx="2173287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E50A02E-8AB5-47DD-AB1F-1B905E29C8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221706"/>
              </p:ext>
            </p:extLst>
          </p:nvPr>
        </p:nvGraphicFramePr>
        <p:xfrm>
          <a:off x="631880" y="5156700"/>
          <a:ext cx="2794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828800" imgH="228600" progId="Equation.DSMT4">
                  <p:embed/>
                </p:oleObj>
              </mc:Choice>
              <mc:Fallback>
                <p:oleObj name="Equation" r:id="rId11" imgW="1828800" imgH="2286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743098C9-B4AB-4EA0-96B1-476971C668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1880" y="5156700"/>
                        <a:ext cx="279400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CE70BB5F-2347-4A35-A2AC-379C53F92E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955554"/>
              </p:ext>
            </p:extLst>
          </p:nvPr>
        </p:nvGraphicFramePr>
        <p:xfrm>
          <a:off x="631880" y="5648118"/>
          <a:ext cx="3084513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019240" imgH="431640" progId="Equation.DSMT4">
                  <p:embed/>
                </p:oleObj>
              </mc:Choice>
              <mc:Fallback>
                <p:oleObj name="Equation" r:id="rId13" imgW="2019240" imgH="4316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743098C9-B4AB-4EA0-96B1-476971C668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31880" y="5648118"/>
                        <a:ext cx="3084513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29685E21-C32A-472B-9458-590C0106FEFE}"/>
                  </a:ext>
                </a:extLst>
              </p14:cNvPr>
              <p14:cNvContentPartPr/>
              <p14:nvPr/>
            </p14:nvContentPartPr>
            <p14:xfrm>
              <a:off x="3965400" y="4784212"/>
              <a:ext cx="932760" cy="131832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29685E21-C32A-472B-9458-590C0106FEFE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956760" y="4775572"/>
                <a:ext cx="950400" cy="13359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5B476E8-9D2A-4DC5-82BF-43C3AABE6D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411564"/>
              </p:ext>
            </p:extLst>
          </p:nvPr>
        </p:nvGraphicFramePr>
        <p:xfrm>
          <a:off x="5152630" y="4454012"/>
          <a:ext cx="407352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666880" imgH="431640" progId="Equation.DSMT4">
                  <p:embed/>
                </p:oleObj>
              </mc:Choice>
              <mc:Fallback>
                <p:oleObj name="Equation" r:id="rId18" imgW="2666880" imgH="4316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743098C9-B4AB-4EA0-96B1-476971C668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152630" y="4454012"/>
                        <a:ext cx="4073525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6293BE1-082D-4182-B8F5-E58B8024C2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80085"/>
              </p:ext>
            </p:extLst>
          </p:nvPr>
        </p:nvGraphicFramePr>
        <p:xfrm>
          <a:off x="5147167" y="5249722"/>
          <a:ext cx="2560637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676160" imgH="419040" progId="Equation.DSMT4">
                  <p:embed/>
                </p:oleObj>
              </mc:Choice>
              <mc:Fallback>
                <p:oleObj name="Equation" r:id="rId20" imgW="1676160" imgH="4190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743098C9-B4AB-4EA0-96B1-476971C668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147167" y="5249722"/>
                        <a:ext cx="2560637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470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333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MathType 7.0 Equation</vt:lpstr>
      <vt:lpstr>Equation</vt:lpstr>
      <vt:lpstr>Bitmap Image</vt:lpstr>
      <vt:lpstr>F.3 First Law of Thermodynamics</vt:lpstr>
      <vt:lpstr>F.3 First Law of Thermodynamics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Law of Thermodynamics</dc:title>
  <dc:creator>Andrew Douglas</dc:creator>
  <cp:lastModifiedBy>Andrew Douglas</cp:lastModifiedBy>
  <cp:revision>30</cp:revision>
  <dcterms:created xsi:type="dcterms:W3CDTF">2018-05-25T14:33:46Z</dcterms:created>
  <dcterms:modified xsi:type="dcterms:W3CDTF">2026-01-08T20:52:48Z</dcterms:modified>
</cp:coreProperties>
</file>